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10021888" cy="6889750"/>
  <p:embeddedFontLst>
    <p:embeddedFont>
      <p:font typeface="Calibri" panose="020F0502020204030204" pitchFamily="34" charset="0"/>
      <p:regular r:id="rId27"/>
      <p:bold r:id="rId28"/>
      <p:italic r:id="rId29"/>
      <p:boldItalic r:id="rId30"/>
    </p:embeddedFont>
    <p:embeddedFont>
      <p:font typeface="Camo Dirt" panose="020B0604020202020204" charset="0"/>
      <p:regular r:id="rId31"/>
    </p:embeddedFont>
    <p:embeddedFont>
      <p:font typeface="Redresse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46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183E5B"/>
                </a:solidFill>
                <a:latin typeface="Redressed"/>
                <a:ea typeface="Redressed"/>
                <a:cs typeface="Redressed"/>
                <a:sym typeface="Redressed"/>
              </a:rPr>
              <a:t>Fotografiere etwas Rotes. Das kann eine Weihnachtskugel, ein Kleidungsstück, ein Spielzeug oder ein Gegenstand aus dem Alltag sein. </a:t>
            </a:r>
          </a:p>
          <a:p>
            <a:pPr algn="l">
              <a:lnSpc>
                <a:spcPts val="6719"/>
              </a:lnSpc>
              <a:spcBef>
                <a:spcPct val="0"/>
              </a:spcBef>
            </a:pPr>
            <a:r>
              <a:rPr lang="en-US" sz="4799">
                <a:solidFill>
                  <a:srgbClr val="183E5B"/>
                </a:solidFill>
                <a:latin typeface="Redressed"/>
                <a:ea typeface="Redressed"/>
                <a:cs typeface="Redressed"/>
                <a:sym typeface="Redressed"/>
              </a:rPr>
              <a:t>Versuche, das Rot besonders gut zur Geltung </a:t>
            </a:r>
          </a:p>
          <a:p>
            <a:pPr algn="l">
              <a:lnSpc>
                <a:spcPts val="6719"/>
              </a:lnSpc>
              <a:spcBef>
                <a:spcPct val="0"/>
              </a:spcBef>
            </a:pPr>
            <a:r>
              <a:rPr lang="en-US" sz="4799">
                <a:solidFill>
                  <a:srgbClr val="183E5B"/>
                </a:solidFill>
                <a:latin typeface="Redressed"/>
                <a:ea typeface="Redressed"/>
                <a:cs typeface="Redressed"/>
                <a:sym typeface="Redressed"/>
              </a:rPr>
              <a:t>zu bringen.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949728" y="1224292"/>
            <a:ext cx="832693"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1</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Alles in Rot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183E5B"/>
                </a:solidFill>
                <a:latin typeface="Redressed"/>
                <a:ea typeface="Redressed"/>
                <a:cs typeface="Redressed"/>
                <a:sym typeface="Redressed"/>
              </a:rPr>
              <a:t>Finde etwas, das für dich nach Weihnachten aussieht. Das kann eine Dekofigur, ein Zweig, eine Kugel oder ein selbst gebastelter Gegenstand sein. Fotografiere es so, dass sofort Weihnachts-</a:t>
            </a:r>
          </a:p>
          <a:p>
            <a:pPr algn="l">
              <a:lnSpc>
                <a:spcPts val="6719"/>
              </a:lnSpc>
              <a:spcBef>
                <a:spcPct val="0"/>
              </a:spcBef>
            </a:pPr>
            <a:r>
              <a:rPr lang="en-US" sz="4799">
                <a:solidFill>
                  <a:srgbClr val="183E5B"/>
                </a:solidFill>
                <a:latin typeface="Redressed"/>
                <a:ea typeface="Redressed"/>
                <a:cs typeface="Redressed"/>
                <a:sym typeface="Redressed"/>
              </a:rPr>
              <a:t>stimmung aufkommt.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995429" y="1224292"/>
            <a:ext cx="1005483"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2</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Etwas Weihnachtliches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spcBef>
                <a:spcPct val="0"/>
              </a:spcBef>
            </a:pPr>
            <a:r>
              <a:rPr lang="en-US" sz="4799">
                <a:solidFill>
                  <a:srgbClr val="183E5B"/>
                </a:solidFill>
                <a:latin typeface="Redressed"/>
                <a:ea typeface="Redressed"/>
                <a:cs typeface="Redressed"/>
                <a:sym typeface="Redressed"/>
              </a:rPr>
              <a:t>Suche einen grünen Gegenstand. Das kann etwas Weihnachtliches sein, muss es aber nicht. </a:t>
            </a:r>
          </a:p>
          <a:p>
            <a:pPr algn="l">
              <a:lnSpc>
                <a:spcPts val="6719"/>
              </a:lnSpc>
              <a:spcBef>
                <a:spcPct val="0"/>
              </a:spcBef>
            </a:pPr>
            <a:r>
              <a:rPr lang="en-US" sz="4799">
                <a:solidFill>
                  <a:srgbClr val="183E5B"/>
                </a:solidFill>
                <a:latin typeface="Redressed"/>
                <a:ea typeface="Redressed"/>
                <a:cs typeface="Redressed"/>
                <a:sym typeface="Redressed"/>
              </a:rPr>
              <a:t>Achte darauf, dass Grün im Foto </a:t>
            </a:r>
          </a:p>
          <a:p>
            <a:pPr algn="l">
              <a:lnSpc>
                <a:spcPts val="6719"/>
              </a:lnSpc>
              <a:spcBef>
                <a:spcPct val="0"/>
              </a:spcBef>
            </a:pPr>
            <a:r>
              <a:rPr lang="en-US" sz="4799">
                <a:solidFill>
                  <a:srgbClr val="183E5B"/>
                </a:solidFill>
                <a:latin typeface="Redressed"/>
                <a:ea typeface="Redressed"/>
                <a:cs typeface="Redressed"/>
                <a:sym typeface="Redressed"/>
              </a:rPr>
              <a:t>die Hauptrolle spielt.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007782" y="1224292"/>
            <a:ext cx="980777"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3</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Alles in Grün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pPr>
            <a:r>
              <a:rPr lang="en-US" sz="4799">
                <a:solidFill>
                  <a:srgbClr val="183E5B"/>
                </a:solidFill>
                <a:latin typeface="Redressed"/>
                <a:ea typeface="Redressed"/>
                <a:cs typeface="Redressed"/>
                <a:sym typeface="Redressed"/>
              </a:rPr>
              <a:t>Finde etwas, das glänzt oder funkelt. </a:t>
            </a:r>
          </a:p>
          <a:p>
            <a:pPr algn="l">
              <a:lnSpc>
                <a:spcPts val="6719"/>
              </a:lnSpc>
              <a:spcBef>
                <a:spcPct val="0"/>
              </a:spcBef>
            </a:pPr>
            <a:r>
              <a:rPr lang="en-US" sz="4799">
                <a:solidFill>
                  <a:srgbClr val="183E5B"/>
                </a:solidFill>
                <a:latin typeface="Redressed"/>
                <a:ea typeface="Redressed"/>
                <a:cs typeface="Redressed"/>
                <a:sym typeface="Redressed"/>
              </a:rPr>
              <a:t>Nutze das Licht am Fenster, eine Lampe oder die Weihnachtsbeleuchtung, damit die </a:t>
            </a:r>
          </a:p>
          <a:p>
            <a:pPr algn="l">
              <a:lnSpc>
                <a:spcPts val="6719"/>
              </a:lnSpc>
              <a:spcBef>
                <a:spcPct val="0"/>
              </a:spcBef>
            </a:pPr>
            <a:r>
              <a:rPr lang="en-US" sz="4799">
                <a:solidFill>
                  <a:srgbClr val="183E5B"/>
                </a:solidFill>
                <a:latin typeface="Redressed"/>
                <a:ea typeface="Redressed"/>
                <a:cs typeface="Redressed"/>
                <a:sym typeface="Redressed"/>
              </a:rPr>
              <a:t>Oberfläche schön zur Geltung kommt.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895789" y="1224292"/>
            <a:ext cx="1204764"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4</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Etwas Glänzendes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183E5B"/>
                </a:solidFill>
                <a:latin typeface="Redressed"/>
                <a:ea typeface="Redressed"/>
                <a:cs typeface="Redressed"/>
                <a:sym typeface="Redressed"/>
              </a:rPr>
              <a:t>Fotografiere etwas Blaues. Am Wochenende darfst du mehrere blaue Dinge zusammensuchen und sie zu einem kleinen Arrangement zusammenstellen. Vielleicht entsteht sogar ein Bild </a:t>
            </a:r>
          </a:p>
          <a:p>
            <a:pPr algn="l">
              <a:lnSpc>
                <a:spcPts val="6719"/>
              </a:lnSpc>
              <a:spcBef>
                <a:spcPct val="0"/>
              </a:spcBef>
            </a:pPr>
            <a:r>
              <a:rPr lang="en-US" sz="4799">
                <a:solidFill>
                  <a:srgbClr val="183E5B"/>
                </a:solidFill>
                <a:latin typeface="Redressed"/>
                <a:ea typeface="Redressed"/>
                <a:cs typeface="Redressed"/>
                <a:sym typeface="Redressed"/>
              </a:rPr>
              <a:t>ganz in Blautönen.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020135" y="1224292"/>
            <a:ext cx="956072"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5</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Alles in Blau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183E5B"/>
                </a:solidFill>
                <a:latin typeface="Redressed"/>
                <a:ea typeface="Redressed"/>
                <a:cs typeface="Redressed"/>
                <a:sym typeface="Redressed"/>
              </a:rPr>
              <a:t>Finde zwei Dinge, die zusammengehören: </a:t>
            </a:r>
          </a:p>
          <a:p>
            <a:pPr algn="l">
              <a:lnSpc>
                <a:spcPts val="6719"/>
              </a:lnSpc>
              <a:spcBef>
                <a:spcPct val="0"/>
              </a:spcBef>
            </a:pPr>
            <a:r>
              <a:rPr lang="en-US" sz="4799">
                <a:solidFill>
                  <a:srgbClr val="183E5B"/>
                </a:solidFill>
                <a:latin typeface="Redressed"/>
                <a:ea typeface="Redressed"/>
                <a:cs typeface="Redressed"/>
                <a:sym typeface="Redressed"/>
              </a:rPr>
              <a:t>zwei gleiche Kugeln, zwei Schuhe, zwei Tassen oder zwei Figuren. Fotografiere sie so, dass ihre Gemeinsamkeit deutlich wird. </a:t>
            </a:r>
          </a:p>
          <a:p>
            <a:pPr algn="l">
              <a:lnSpc>
                <a:spcPts val="6719"/>
              </a:lnSpc>
              <a:spcBef>
                <a:spcPct val="0"/>
              </a:spcBef>
            </a:pPr>
            <a:endParaRPr lang="en-US" sz="4799">
              <a:solidFill>
                <a:srgbClr val="183E5B"/>
              </a:solidFill>
              <a:latin typeface="Redressed"/>
              <a:ea typeface="Redressed"/>
              <a:cs typeface="Redressed"/>
              <a:sym typeface="Redressed"/>
            </a:endParaRPr>
          </a:p>
        </p:txBody>
      </p:sp>
      <p:sp>
        <p:nvSpPr>
          <p:cNvPr id="5" name="TextBox 5"/>
          <p:cNvSpPr txBox="1"/>
          <p:nvPr/>
        </p:nvSpPr>
        <p:spPr>
          <a:xfrm>
            <a:off x="2005103" y="1224292"/>
            <a:ext cx="986135" cy="2390417"/>
          </a:xfrm>
          <a:prstGeom prst="rect">
            <a:avLst/>
          </a:prstGeom>
        </p:spPr>
        <p:txBody>
          <a:bodyPr lIns="0" tIns="0" rIns="0" bIns="0" rtlCol="0" anchor="t">
            <a:spAutoFit/>
          </a:bodyPr>
          <a:lstStyle/>
          <a:p>
            <a:pPr algn="ctr">
              <a:lnSpc>
                <a:spcPts val="19444"/>
              </a:lnSpc>
              <a:spcBef>
                <a:spcPct val="0"/>
              </a:spcBef>
            </a:pPr>
            <a:r>
              <a:rPr lang="en-US" sz="13889">
                <a:solidFill>
                  <a:srgbClr val="183E5B"/>
                </a:solidFill>
                <a:latin typeface="Camo Dirt"/>
                <a:ea typeface="Camo Dirt"/>
                <a:cs typeface="Camo Dirt"/>
                <a:sym typeface="Camo Dirt"/>
              </a:rPr>
              <a:t>6</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183E5B"/>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183E5B"/>
                </a:solidFill>
                <a:latin typeface="Redressed"/>
                <a:ea typeface="Redressed"/>
                <a:cs typeface="Redressed"/>
                <a:sym typeface="Redressed"/>
              </a:rPr>
              <a:t>2. Advent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pPr>
            <a:r>
              <a:rPr lang="en-US" sz="4799">
                <a:solidFill>
                  <a:srgbClr val="BC2B15"/>
                </a:solidFill>
                <a:latin typeface="Redressed"/>
                <a:ea typeface="Redressed"/>
                <a:cs typeface="Redressed"/>
                <a:sym typeface="Redressed"/>
              </a:rPr>
              <a:t>Suche etwas Gelbes oder Goldenes. </a:t>
            </a:r>
          </a:p>
          <a:p>
            <a:pPr algn="l">
              <a:lnSpc>
                <a:spcPts val="6719"/>
              </a:lnSpc>
              <a:spcBef>
                <a:spcPct val="0"/>
              </a:spcBef>
            </a:pPr>
            <a:r>
              <a:rPr lang="en-US" sz="4799">
                <a:solidFill>
                  <a:srgbClr val="BC2B15"/>
                </a:solidFill>
                <a:latin typeface="Redressed"/>
                <a:ea typeface="Redressed"/>
                <a:cs typeface="Redressed"/>
                <a:sym typeface="Redressed"/>
              </a:rPr>
              <a:t>Eine Kerze, eine Christbaumkugel, eine Mandarine oder ein Licht können tolle Motive sein. </a:t>
            </a:r>
          </a:p>
          <a:p>
            <a:pPr algn="l">
              <a:lnSpc>
                <a:spcPts val="6719"/>
              </a:lnSpc>
              <a:spcBef>
                <a:spcPct val="0"/>
              </a:spcBef>
            </a:pPr>
            <a:r>
              <a:rPr lang="en-US" sz="4799">
                <a:solidFill>
                  <a:srgbClr val="BC2B15"/>
                </a:solidFill>
                <a:latin typeface="Redressed"/>
                <a:ea typeface="Redressed"/>
                <a:cs typeface="Redressed"/>
                <a:sym typeface="Redressed"/>
              </a:rPr>
              <a:t>Versuche, den warmen Farbton</a:t>
            </a:r>
          </a:p>
          <a:p>
            <a:pPr algn="l">
              <a:lnSpc>
                <a:spcPts val="6719"/>
              </a:lnSpc>
              <a:spcBef>
                <a:spcPct val="0"/>
              </a:spcBef>
            </a:pPr>
            <a:r>
              <a:rPr lang="en-US" sz="4799">
                <a:solidFill>
                  <a:srgbClr val="BC2B15"/>
                </a:solidFill>
                <a:latin typeface="Redressed"/>
                <a:ea typeface="Redressed"/>
                <a:cs typeface="Redressed"/>
                <a:sym typeface="Redressed"/>
              </a:rPr>
              <a:t> besonders schön einzufangen.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983077" y="1224292"/>
            <a:ext cx="1030188"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7</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Alles in Gelb oder Gold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spcBef>
                <a:spcPct val="0"/>
              </a:spcBef>
            </a:pPr>
            <a:r>
              <a:rPr lang="en-US" sz="4799">
                <a:solidFill>
                  <a:srgbClr val="BC2B15"/>
                </a:solidFill>
                <a:latin typeface="Redressed"/>
                <a:ea typeface="Redressed"/>
                <a:cs typeface="Redressed"/>
                <a:sym typeface="Redressed"/>
              </a:rPr>
              <a:t>Fotografiere einen Adventskalender oder einen Ausschnitt davon. Du kannst eine einzelne Tür, </a:t>
            </a:r>
          </a:p>
          <a:p>
            <a:pPr algn="l">
              <a:lnSpc>
                <a:spcPts val="6719"/>
              </a:lnSpc>
              <a:spcBef>
                <a:spcPct val="0"/>
              </a:spcBef>
            </a:pPr>
            <a:r>
              <a:rPr lang="en-US" sz="4799">
                <a:solidFill>
                  <a:srgbClr val="BC2B15"/>
                </a:solidFill>
                <a:latin typeface="Redressed"/>
                <a:ea typeface="Redressed"/>
                <a:cs typeface="Redressed"/>
                <a:sym typeface="Redressed"/>
              </a:rPr>
              <a:t>eine Zahl oder mehrere Fächer ins Bild nehmen. Achte auf einen interessanten Bildausschnitt.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019242" y="1224292"/>
            <a:ext cx="957858"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8</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Ein Adventskalender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pPr>
            <a:r>
              <a:rPr lang="en-US" sz="4799">
                <a:solidFill>
                  <a:srgbClr val="BC2B15"/>
                </a:solidFill>
                <a:latin typeface="Redressed"/>
                <a:ea typeface="Redressed"/>
                <a:cs typeface="Redressed"/>
                <a:sym typeface="Redressed"/>
              </a:rPr>
              <a:t>Fotografiere etwas, das lecker aussieht: </a:t>
            </a:r>
          </a:p>
          <a:p>
            <a:pPr algn="l">
              <a:lnSpc>
                <a:spcPts val="6719"/>
              </a:lnSpc>
              <a:spcBef>
                <a:spcPct val="0"/>
              </a:spcBef>
            </a:pPr>
            <a:r>
              <a:rPr lang="en-US" sz="4799">
                <a:solidFill>
                  <a:srgbClr val="BC2B15"/>
                </a:solidFill>
                <a:latin typeface="Redressed"/>
                <a:ea typeface="Redressed"/>
                <a:cs typeface="Redressed"/>
                <a:sym typeface="Redressed"/>
              </a:rPr>
              <a:t>Plätzchen, Obst, Schokolade, Tee oder Kakao. Probiere eine Perspektive von oben oder eine Nahaufnahme aus. </a:t>
            </a:r>
          </a:p>
          <a:p>
            <a:pPr algn="l">
              <a:lnSpc>
                <a:spcPts val="6719"/>
              </a:lnSpc>
              <a:spcBef>
                <a:spcPct val="0"/>
              </a:spcBef>
            </a:pPr>
            <a:r>
              <a:rPr lang="en-US" sz="4799">
                <a:solidFill>
                  <a:srgbClr val="BC2B15"/>
                </a:solidFill>
                <a:latin typeface="Redressed"/>
                <a:ea typeface="Redressed"/>
                <a:cs typeface="Redressed"/>
                <a:sym typeface="Redressed"/>
              </a:rPr>
              <a:t>Das Bild soll richtig Appetit machen!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002499" y="1224292"/>
            <a:ext cx="991344"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9</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Etwas Leckeres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spcBef>
                <a:spcPct val="0"/>
              </a:spcBef>
            </a:pPr>
            <a:r>
              <a:rPr lang="en-US" sz="4799">
                <a:solidFill>
                  <a:srgbClr val="BC2B15"/>
                </a:solidFill>
                <a:latin typeface="Redressed"/>
                <a:ea typeface="Redressed"/>
                <a:cs typeface="Redressed"/>
                <a:sym typeface="Redressed"/>
              </a:rPr>
              <a:t>Entdecke einen Stern – als Deko, auf Geschenkpapier, am Fenster oder draußen am Himmel. Fotografiere ihn möglichst so, </a:t>
            </a:r>
          </a:p>
          <a:p>
            <a:pPr algn="l">
              <a:lnSpc>
                <a:spcPts val="6719"/>
              </a:lnSpc>
              <a:spcBef>
                <a:spcPct val="0"/>
              </a:spcBef>
            </a:pPr>
            <a:r>
              <a:rPr lang="en-US" sz="4799">
                <a:solidFill>
                  <a:srgbClr val="BC2B15"/>
                </a:solidFill>
                <a:latin typeface="Redressed"/>
                <a:ea typeface="Redressed"/>
                <a:cs typeface="Redressed"/>
                <a:sym typeface="Redressed"/>
              </a:rPr>
              <a:t>dass er gut zu erkennen ist.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63233" y="1224292"/>
            <a:ext cx="1869877"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10</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Finde einen Stern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BC2B15"/>
                </a:solidFill>
                <a:latin typeface="Redressed"/>
                <a:ea typeface="Redressed"/>
                <a:cs typeface="Redressed"/>
                <a:sym typeface="Redressed"/>
              </a:rPr>
              <a:t>Finde eine Lichtquelle: eine Kerze, eine Lichterkette, eine Lampe oder eine Laterne. Besonders stimmungsvoll wird das Foto, </a:t>
            </a:r>
          </a:p>
          <a:p>
            <a:pPr algn="l">
              <a:lnSpc>
                <a:spcPts val="6719"/>
              </a:lnSpc>
              <a:spcBef>
                <a:spcPct val="0"/>
              </a:spcBef>
            </a:pPr>
            <a:r>
              <a:rPr lang="en-US" sz="4799">
                <a:solidFill>
                  <a:srgbClr val="BC2B15"/>
                </a:solidFill>
                <a:latin typeface="Redressed"/>
                <a:ea typeface="Redressed"/>
                <a:cs typeface="Redressed"/>
                <a:sym typeface="Redressed"/>
              </a:rPr>
              <a:t>wenn das Licht in einer etwas </a:t>
            </a:r>
          </a:p>
          <a:p>
            <a:pPr algn="l">
              <a:lnSpc>
                <a:spcPts val="6719"/>
              </a:lnSpc>
              <a:spcBef>
                <a:spcPct val="0"/>
              </a:spcBef>
            </a:pPr>
            <a:r>
              <a:rPr lang="en-US" sz="4799">
                <a:solidFill>
                  <a:srgbClr val="BC2B15"/>
                </a:solidFill>
                <a:latin typeface="Redressed"/>
                <a:ea typeface="Redressed"/>
                <a:cs typeface="Redressed"/>
                <a:sym typeface="Redressed"/>
              </a:rPr>
              <a:t>dunkleren Umgebung leuchtet.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48133" y="1224292"/>
            <a:ext cx="1665238"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11</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Ein Licht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pPr>
            <a:r>
              <a:rPr lang="en-US" sz="4799">
                <a:solidFill>
                  <a:srgbClr val="BC2B15"/>
                </a:solidFill>
                <a:latin typeface="Redressed"/>
                <a:ea typeface="Redressed"/>
                <a:cs typeface="Redressed"/>
                <a:sym typeface="Redressed"/>
              </a:rPr>
              <a:t>Suche Geschenkpapier, Schleifenband, eine Geschenktüte oder eine Schachtel. </a:t>
            </a:r>
          </a:p>
          <a:p>
            <a:pPr algn="l">
              <a:lnSpc>
                <a:spcPts val="6719"/>
              </a:lnSpc>
              <a:spcBef>
                <a:spcPct val="0"/>
              </a:spcBef>
            </a:pPr>
            <a:r>
              <a:rPr lang="en-US" sz="4799">
                <a:solidFill>
                  <a:srgbClr val="BC2B15"/>
                </a:solidFill>
                <a:latin typeface="Redressed"/>
                <a:ea typeface="Redressed"/>
                <a:cs typeface="Redressed"/>
                <a:sym typeface="Redressed"/>
              </a:rPr>
              <a:t>Du kannst auch ein Geschenk kreativ verpacken </a:t>
            </a:r>
          </a:p>
          <a:p>
            <a:pPr algn="l">
              <a:lnSpc>
                <a:spcPts val="6719"/>
              </a:lnSpc>
              <a:spcBef>
                <a:spcPct val="0"/>
              </a:spcBef>
            </a:pPr>
            <a:r>
              <a:rPr lang="en-US" sz="4799">
                <a:solidFill>
                  <a:srgbClr val="BC2B15"/>
                </a:solidFill>
                <a:latin typeface="Redressed"/>
                <a:ea typeface="Redressed"/>
                <a:cs typeface="Redressed"/>
                <a:sym typeface="Redressed"/>
              </a:rPr>
              <a:t>und das Ergebnis festhalten.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490917" y="1224292"/>
            <a:ext cx="1838027"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12</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Etwas zum Verpacken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pPr>
            <a:r>
              <a:rPr lang="en-US" sz="4799">
                <a:solidFill>
                  <a:srgbClr val="BC2B15"/>
                </a:solidFill>
                <a:latin typeface="Redressed"/>
                <a:ea typeface="Redressed"/>
                <a:cs typeface="Redressed"/>
                <a:sym typeface="Redressed"/>
              </a:rPr>
              <a:t>Finde drei gleiche oder ähnliche Dinge: </a:t>
            </a:r>
          </a:p>
          <a:p>
            <a:pPr algn="l">
              <a:lnSpc>
                <a:spcPts val="6719"/>
              </a:lnSpc>
              <a:spcBef>
                <a:spcPct val="0"/>
              </a:spcBef>
            </a:pPr>
            <a:r>
              <a:rPr lang="en-US" sz="4799">
                <a:solidFill>
                  <a:srgbClr val="BC2B15"/>
                </a:solidFill>
                <a:latin typeface="Redressed"/>
                <a:ea typeface="Redressed"/>
                <a:cs typeface="Redressed"/>
                <a:sym typeface="Redressed"/>
              </a:rPr>
              <a:t>drei Sterne, drei Kerzen, drei Kugeln </a:t>
            </a:r>
          </a:p>
          <a:p>
            <a:pPr algn="l">
              <a:lnSpc>
                <a:spcPts val="6719"/>
              </a:lnSpc>
              <a:spcBef>
                <a:spcPct val="0"/>
              </a:spcBef>
            </a:pPr>
            <a:r>
              <a:rPr lang="en-US" sz="4799">
                <a:solidFill>
                  <a:srgbClr val="BC2B15"/>
                </a:solidFill>
                <a:latin typeface="Redressed"/>
                <a:ea typeface="Redressed"/>
                <a:cs typeface="Redressed"/>
                <a:sym typeface="Redressed"/>
              </a:rPr>
              <a:t>oder drei Zapfen. </a:t>
            </a:r>
          </a:p>
          <a:p>
            <a:pPr algn="l">
              <a:lnSpc>
                <a:spcPts val="6719"/>
              </a:lnSpc>
              <a:spcBef>
                <a:spcPct val="0"/>
              </a:spcBef>
            </a:pPr>
            <a:r>
              <a:rPr lang="en-US" sz="4799">
                <a:solidFill>
                  <a:srgbClr val="BC2B15"/>
                </a:solidFill>
                <a:latin typeface="Redressed"/>
                <a:ea typeface="Redressed"/>
                <a:cs typeface="Redressed"/>
                <a:sym typeface="Redressed"/>
              </a:rPr>
              <a:t>Ziel ist ein Foto, das durch die Anordnung interessant wirkt.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15622" y="1224292"/>
            <a:ext cx="1813322" cy="2390417"/>
          </a:xfrm>
          <a:prstGeom prst="rect">
            <a:avLst/>
          </a:prstGeom>
        </p:spPr>
        <p:txBody>
          <a:bodyPr lIns="0" tIns="0" rIns="0" bIns="0" rtlCol="0" anchor="t">
            <a:spAutoFit/>
          </a:bodyPr>
          <a:lstStyle/>
          <a:p>
            <a:pPr algn="ctr">
              <a:lnSpc>
                <a:spcPts val="19444"/>
              </a:lnSpc>
              <a:spcBef>
                <a:spcPct val="0"/>
              </a:spcBef>
            </a:pPr>
            <a:r>
              <a:rPr lang="en-US" sz="13889">
                <a:solidFill>
                  <a:srgbClr val="BC2B15"/>
                </a:solidFill>
                <a:latin typeface="Camo Dirt"/>
                <a:ea typeface="Camo Dirt"/>
                <a:cs typeface="Camo Dirt"/>
                <a:sym typeface="Camo Dirt"/>
              </a:rPr>
              <a:t>13</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BC2B15"/>
                </a:solidFill>
                <a:latin typeface="Camo Dirt"/>
                <a:ea typeface="Camo Dirt"/>
                <a:cs typeface="Camo Dirt"/>
                <a:sym typeface="Camo Dirt"/>
              </a:rPr>
              <a:t>fotochallenge-adventskalender</a:t>
            </a:r>
          </a:p>
        </p:txBody>
      </p:sp>
      <p:sp>
        <p:nvSpPr>
          <p:cNvPr id="7" name="TextBox 7"/>
          <p:cNvSpPr txBox="1"/>
          <p:nvPr/>
        </p:nvSpPr>
        <p:spPr>
          <a:xfrm>
            <a:off x="3328944" y="3045943"/>
            <a:ext cx="14743680" cy="1377949"/>
          </a:xfrm>
          <a:prstGeom prst="rect">
            <a:avLst/>
          </a:prstGeom>
        </p:spPr>
        <p:txBody>
          <a:bodyPr lIns="0" tIns="0" rIns="0" bIns="0" rtlCol="0" anchor="t">
            <a:spAutoFit/>
          </a:bodyPr>
          <a:lstStyle/>
          <a:p>
            <a:pPr algn="l">
              <a:lnSpc>
                <a:spcPts val="11200"/>
              </a:lnSpc>
              <a:spcBef>
                <a:spcPct val="0"/>
              </a:spcBef>
            </a:pPr>
            <a:r>
              <a:rPr lang="en-US" sz="8000">
                <a:solidFill>
                  <a:srgbClr val="BC2B15"/>
                </a:solidFill>
                <a:latin typeface="Redressed"/>
                <a:ea typeface="Redressed"/>
                <a:cs typeface="Redressed"/>
                <a:sym typeface="Redressed"/>
              </a:rPr>
              <a:t>3. Advent🕯️🕯️🕯️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Suche einen Gegenstand, eine Figur oder eine Szene, die dich zum Lachen bringt. Vielleicht sieht eine Weihnachtsfigur besonders komisch aus oder ein Alltagsgegenstand wirkt aus einer bestimmten Perspektive ganz anders als sonst.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416017" y="1224292"/>
            <a:ext cx="2037239"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14</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Etwas Lustiges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Finde etwas, das dich wärmt: eine kuschelige Decke, dicke Socken, einen Schal, Handschuhe oder eine Tasse warmen Kakao. </a:t>
            </a:r>
          </a:p>
          <a:p>
            <a:pPr algn="l">
              <a:lnSpc>
                <a:spcPts val="6719"/>
              </a:lnSpc>
              <a:spcBef>
                <a:spcPct val="0"/>
              </a:spcBef>
            </a:pPr>
            <a:r>
              <a:rPr lang="en-US" sz="4799">
                <a:solidFill>
                  <a:srgbClr val="2F4C2D"/>
                </a:solidFill>
                <a:latin typeface="Redressed"/>
                <a:ea typeface="Redressed"/>
                <a:cs typeface="Redressed"/>
                <a:sym typeface="Redressed"/>
              </a:rPr>
              <a:t>Fotografiere den Gegenstand so, dass das Bild richtig gemütlich wirkt. </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40328" y="1224292"/>
            <a:ext cx="1788616"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15</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Etwas Warmes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3373756"/>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Finde etwas Weißes und stelle es in den Mittelpunkt. Wenn du magst, kombiniere mehrere weiße Gegenstände. Achte darauf, dass sie sich gut vom Hintergrund abheben.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25296" y="1224292"/>
            <a:ext cx="1818680"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16</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Alles in Weiß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Finde einen Weihnachtsmann, einen Engel, einen Wichtel, einen Nussknacker oder eine andere Weihnachtsfigur. Fotografiere sie aus einer ungewöhnlichen Perspektive oder gehe für eine Nahaufnahme näher heran.</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03270" y="1224292"/>
            <a:ext cx="1862733"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17</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Eine Weihnachtsfigur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2526031"/>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Finde eine Spiegelung in einem Spiegel, einer Fensterscheibe, einer glänzenden Kugel oder einer Pfütze. Achte darauf, was sich darin zeigt.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39435" y="1224292"/>
            <a:ext cx="1790402"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18</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Eine Spiegelung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Fotografiere etwas, das winterlich wirkt: kahle Bäume, Frost, einen grauen Himmel, einen warmen Schal oder eine gemütliche Fensterszene. </a:t>
            </a:r>
          </a:p>
          <a:p>
            <a:pPr algn="l">
              <a:lnSpc>
                <a:spcPts val="6719"/>
              </a:lnSpc>
              <a:spcBef>
                <a:spcPct val="0"/>
              </a:spcBef>
            </a:pPr>
            <a:r>
              <a:rPr lang="en-US" sz="4799">
                <a:solidFill>
                  <a:srgbClr val="2F4C2D"/>
                </a:solidFill>
                <a:latin typeface="Redressed"/>
                <a:ea typeface="Redressed"/>
                <a:cs typeface="Redressed"/>
                <a:sym typeface="Redressed"/>
              </a:rPr>
              <a:t>Geh doch mal nach draußen und such ein Motiv, </a:t>
            </a:r>
          </a:p>
          <a:p>
            <a:pPr algn="l">
              <a:lnSpc>
                <a:spcPts val="6719"/>
              </a:lnSpc>
              <a:spcBef>
                <a:spcPct val="0"/>
              </a:spcBef>
            </a:pPr>
            <a:r>
              <a:rPr lang="en-US" sz="4799">
                <a:solidFill>
                  <a:srgbClr val="2F4C2D"/>
                </a:solidFill>
                <a:latin typeface="Redressed"/>
                <a:ea typeface="Redressed"/>
                <a:cs typeface="Redressed"/>
                <a:sym typeface="Redressed"/>
              </a:rPr>
              <a:t>das die Jahreszeit zeigt – auch ohne Schnee.</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22617" y="1224292"/>
            <a:ext cx="1824038" cy="2390417"/>
          </a:xfrm>
          <a:prstGeom prst="rect">
            <a:avLst/>
          </a:prstGeom>
        </p:spPr>
        <p:txBody>
          <a:bodyPr lIns="0" tIns="0" rIns="0" bIns="0" rtlCol="0" anchor="t">
            <a:spAutoFit/>
          </a:bodyPr>
          <a:lstStyle/>
          <a:p>
            <a:pPr algn="ctr">
              <a:lnSpc>
                <a:spcPts val="19444"/>
              </a:lnSpc>
              <a:spcBef>
                <a:spcPct val="0"/>
              </a:spcBef>
            </a:pPr>
            <a:r>
              <a:rPr lang="en-US" sz="13889">
                <a:solidFill>
                  <a:srgbClr val="2F4C2D"/>
                </a:solidFill>
                <a:latin typeface="Camo Dirt"/>
                <a:ea typeface="Camo Dirt"/>
                <a:cs typeface="Camo Dirt"/>
                <a:sym typeface="Camo Dirt"/>
              </a:rPr>
              <a:t>19</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Ein Winterbild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5069206"/>
          </a:xfrm>
          <a:prstGeom prst="rect">
            <a:avLst/>
          </a:prstGeom>
        </p:spPr>
        <p:txBody>
          <a:bodyPr lIns="0" tIns="0" rIns="0" bIns="0" rtlCol="0" anchor="t">
            <a:spAutoFit/>
          </a:bodyPr>
          <a:lstStyle/>
          <a:p>
            <a:pPr algn="l">
              <a:lnSpc>
                <a:spcPts val="6719"/>
              </a:lnSpc>
              <a:spcBef>
                <a:spcPct val="0"/>
              </a:spcBef>
            </a:pPr>
            <a:r>
              <a:rPr lang="en-US" sz="4799">
                <a:solidFill>
                  <a:srgbClr val="2F4C2D"/>
                </a:solidFill>
                <a:latin typeface="Redressed"/>
                <a:ea typeface="Redressed"/>
                <a:cs typeface="Redressed"/>
                <a:sym typeface="Redressed"/>
              </a:rPr>
              <a:t>Suche vier gleiche oder ähnliche Dinge und arrangiere sie. Vier Kugeln, vier Plätzchen, vier Kerzen oder vier Zapfen eignen sich gut. </a:t>
            </a:r>
          </a:p>
          <a:p>
            <a:pPr algn="l">
              <a:lnSpc>
                <a:spcPts val="6719"/>
              </a:lnSpc>
              <a:spcBef>
                <a:spcPct val="0"/>
              </a:spcBef>
            </a:pPr>
            <a:r>
              <a:rPr lang="en-US" sz="4799">
                <a:solidFill>
                  <a:srgbClr val="2F4C2D"/>
                </a:solidFill>
                <a:latin typeface="Redressed"/>
                <a:ea typeface="Redressed"/>
                <a:cs typeface="Redressed"/>
                <a:sym typeface="Redressed"/>
              </a:rPr>
              <a:t>Probiere eine quadratische Anordnung, </a:t>
            </a:r>
          </a:p>
          <a:p>
            <a:pPr algn="l">
              <a:lnSpc>
                <a:spcPts val="6719"/>
              </a:lnSpc>
              <a:spcBef>
                <a:spcPct val="0"/>
              </a:spcBef>
            </a:pPr>
            <a:r>
              <a:rPr lang="en-US" sz="4799">
                <a:solidFill>
                  <a:srgbClr val="2F4C2D"/>
                </a:solidFill>
                <a:latin typeface="Redressed"/>
                <a:ea typeface="Redressed"/>
                <a:cs typeface="Redressed"/>
                <a:sym typeface="Redressed"/>
              </a:rPr>
              <a:t>eine Reihe oder ein Muster aus. </a:t>
            </a:r>
          </a:p>
          <a:p>
            <a:pPr algn="l">
              <a:lnSpc>
                <a:spcPts val="6719"/>
              </a:lnSpc>
              <a:spcBef>
                <a:spcPct val="0"/>
              </a:spcBef>
            </a:pPr>
            <a:endParaRPr lang="en-US" sz="4799">
              <a:solidFill>
                <a:srgbClr val="2F4C2D"/>
              </a:solidFill>
              <a:latin typeface="Redressed"/>
              <a:ea typeface="Redressed"/>
              <a:cs typeface="Redressed"/>
              <a:sym typeface="Redressed"/>
            </a:endParaRP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24941" y="1262392"/>
            <a:ext cx="1911826" cy="2222501"/>
          </a:xfrm>
          <a:prstGeom prst="rect">
            <a:avLst/>
          </a:prstGeom>
        </p:spPr>
        <p:txBody>
          <a:bodyPr lIns="0" tIns="0" rIns="0" bIns="0" rtlCol="0" anchor="t">
            <a:spAutoFit/>
          </a:bodyPr>
          <a:lstStyle/>
          <a:p>
            <a:pPr algn="ctr">
              <a:lnSpc>
                <a:spcPts val="18199"/>
              </a:lnSpc>
              <a:spcBef>
                <a:spcPct val="0"/>
              </a:spcBef>
            </a:pPr>
            <a:r>
              <a:rPr lang="en-US" sz="12999">
                <a:solidFill>
                  <a:srgbClr val="2F4C2D"/>
                </a:solidFill>
                <a:latin typeface="Camo Dirt"/>
                <a:ea typeface="Camo Dirt"/>
                <a:cs typeface="Camo Dirt"/>
                <a:sym typeface="Camo Dirt"/>
              </a:rPr>
              <a:t>20</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2F4C2D"/>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2F4C2D"/>
                </a:solidFill>
                <a:latin typeface="Redressed"/>
                <a:ea typeface="Redressed"/>
                <a:cs typeface="Redressed"/>
                <a:sym typeface="Redressed"/>
              </a:rPr>
              <a:t>4. Advent🕯️🕯️🕯️🕯️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E18742"/>
                </a:solidFill>
                <a:latin typeface="Redressed"/>
                <a:ea typeface="Redressed"/>
                <a:cs typeface="Redressed"/>
                <a:sym typeface="Redressed"/>
              </a:rPr>
              <a:t>Gib einem Gegenstand ein Gesicht – </a:t>
            </a:r>
          </a:p>
          <a:p>
            <a:pPr algn="l">
              <a:lnSpc>
                <a:spcPts val="6719"/>
              </a:lnSpc>
              <a:spcBef>
                <a:spcPct val="0"/>
              </a:spcBef>
            </a:pPr>
            <a:r>
              <a:rPr lang="en-US" sz="4799">
                <a:solidFill>
                  <a:srgbClr val="E18742"/>
                </a:solidFill>
                <a:latin typeface="Redressed"/>
                <a:ea typeface="Redressed"/>
                <a:cs typeface="Redressed"/>
                <a:sym typeface="Redressed"/>
              </a:rPr>
              <a:t>mit Augen aus Papier, Wackelaugen, aufgemalten Punkten oder geschickt angeordneten Dingen. Fotografiere ihn so, dass er </a:t>
            </a:r>
          </a:p>
          <a:p>
            <a:pPr algn="l">
              <a:lnSpc>
                <a:spcPts val="6719"/>
              </a:lnSpc>
              <a:spcBef>
                <a:spcPct val="0"/>
              </a:spcBef>
            </a:pPr>
            <a:r>
              <a:rPr lang="en-US" sz="4799">
                <a:solidFill>
                  <a:srgbClr val="E18742"/>
                </a:solidFill>
                <a:latin typeface="Redressed"/>
                <a:ea typeface="Redressed"/>
                <a:cs typeface="Redressed"/>
                <a:sym typeface="Redressed"/>
              </a:rPr>
              <a:t>einen lustigen Ausdruck bekommt.</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603024" y="1290967"/>
            <a:ext cx="1720374" cy="2222501"/>
          </a:xfrm>
          <a:prstGeom prst="rect">
            <a:avLst/>
          </a:prstGeom>
        </p:spPr>
        <p:txBody>
          <a:bodyPr lIns="0" tIns="0" rIns="0" bIns="0" rtlCol="0" anchor="t">
            <a:spAutoFit/>
          </a:bodyPr>
          <a:lstStyle/>
          <a:p>
            <a:pPr algn="ctr">
              <a:lnSpc>
                <a:spcPts val="18199"/>
              </a:lnSpc>
              <a:spcBef>
                <a:spcPct val="0"/>
              </a:spcBef>
            </a:pPr>
            <a:r>
              <a:rPr lang="en-US" sz="12999">
                <a:solidFill>
                  <a:srgbClr val="E18742"/>
                </a:solidFill>
                <a:latin typeface="Camo Dirt"/>
                <a:ea typeface="Camo Dirt"/>
                <a:cs typeface="Camo Dirt"/>
                <a:sym typeface="Camo Dirt"/>
              </a:rPr>
              <a:t>21</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E18742"/>
                </a:solidFill>
                <a:latin typeface="Camo Dirt"/>
                <a:ea typeface="Camo Dirt"/>
                <a:cs typeface="Camo Dirt"/>
                <a:sym typeface="Camo Dirt"/>
              </a:rPr>
              <a:t>fotochallenge-adventskalender</a:t>
            </a:r>
          </a:p>
        </p:txBody>
      </p:sp>
      <p:sp>
        <p:nvSpPr>
          <p:cNvPr id="7" name="TextBox 7"/>
          <p:cNvSpPr txBox="1"/>
          <p:nvPr/>
        </p:nvSpPr>
        <p:spPr>
          <a:xfrm>
            <a:off x="3328944" y="3045943"/>
            <a:ext cx="11884414" cy="1377949"/>
          </a:xfrm>
          <a:prstGeom prst="rect">
            <a:avLst/>
          </a:prstGeom>
        </p:spPr>
        <p:txBody>
          <a:bodyPr lIns="0" tIns="0" rIns="0" bIns="0" rtlCol="0" anchor="t">
            <a:spAutoFit/>
          </a:bodyPr>
          <a:lstStyle/>
          <a:p>
            <a:pPr algn="l">
              <a:lnSpc>
                <a:spcPts val="11200"/>
              </a:lnSpc>
              <a:spcBef>
                <a:spcPct val="0"/>
              </a:spcBef>
            </a:pPr>
            <a:r>
              <a:rPr lang="en-US" sz="8000">
                <a:solidFill>
                  <a:srgbClr val="E18742"/>
                </a:solidFill>
                <a:latin typeface="Redressed"/>
                <a:ea typeface="Redressed"/>
                <a:cs typeface="Redressed"/>
                <a:sym typeface="Redressed"/>
              </a:rPr>
              <a:t>Ein Gegenstand mit Gesicht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E18742"/>
                </a:solidFill>
                <a:latin typeface="Redressed"/>
                <a:ea typeface="Redressed"/>
                <a:cs typeface="Redressed"/>
                <a:sym typeface="Redressed"/>
              </a:rPr>
              <a:t>Fotografiere einen Weihnachtsbaum – groß oder klein, zu Hause oder unterwegs. Du kannst den ganzen Baum aufnehmen oder dich auf einen besonderen Ausschnitt konzentrieren, etwa eine Kugel, eine Lichterkette oder die Spitze. </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22141" y="1252867"/>
            <a:ext cx="1882140" cy="2222501"/>
          </a:xfrm>
          <a:prstGeom prst="rect">
            <a:avLst/>
          </a:prstGeom>
        </p:spPr>
        <p:txBody>
          <a:bodyPr lIns="0" tIns="0" rIns="0" bIns="0" rtlCol="0" anchor="t">
            <a:spAutoFit/>
          </a:bodyPr>
          <a:lstStyle/>
          <a:p>
            <a:pPr algn="ctr">
              <a:lnSpc>
                <a:spcPts val="18199"/>
              </a:lnSpc>
              <a:spcBef>
                <a:spcPct val="0"/>
              </a:spcBef>
            </a:pPr>
            <a:r>
              <a:rPr lang="en-US" sz="12999">
                <a:solidFill>
                  <a:srgbClr val="E18742"/>
                </a:solidFill>
                <a:latin typeface="Camo Dirt"/>
                <a:ea typeface="Camo Dirt"/>
                <a:cs typeface="Camo Dirt"/>
                <a:sym typeface="Camo Dirt"/>
              </a:rPr>
              <a:t>22</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E18742"/>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E18742"/>
                </a:solidFill>
                <a:latin typeface="Redressed"/>
                <a:ea typeface="Redressed"/>
                <a:cs typeface="Redressed"/>
                <a:sym typeface="Redressed"/>
              </a:rPr>
              <a:t>Ein Weihnachtsbaum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4221481"/>
          </a:xfrm>
          <a:prstGeom prst="rect">
            <a:avLst/>
          </a:prstGeom>
        </p:spPr>
        <p:txBody>
          <a:bodyPr lIns="0" tIns="0" rIns="0" bIns="0" rtlCol="0" anchor="t">
            <a:spAutoFit/>
          </a:bodyPr>
          <a:lstStyle/>
          <a:p>
            <a:pPr algn="l">
              <a:lnSpc>
                <a:spcPts val="6719"/>
              </a:lnSpc>
              <a:spcBef>
                <a:spcPct val="0"/>
              </a:spcBef>
            </a:pPr>
            <a:r>
              <a:rPr lang="en-US" sz="4799">
                <a:solidFill>
                  <a:srgbClr val="E18742"/>
                </a:solidFill>
                <a:latin typeface="Redressed"/>
                <a:ea typeface="Redressed"/>
                <a:cs typeface="Redressed"/>
                <a:sym typeface="Redressed"/>
              </a:rPr>
              <a:t>Wähle deine liebste Weihnachtsdekoration. Vielleicht hat sie eine Geschichte oder ist dir besonders wichtig. Fotografiere sie so, dass man erkennt, was du an ihr magst – zum Beispiel mit einer Nahaufnahme </a:t>
            </a:r>
          </a:p>
          <a:p>
            <a:pPr algn="l">
              <a:lnSpc>
                <a:spcPts val="6719"/>
              </a:lnSpc>
              <a:spcBef>
                <a:spcPct val="0"/>
              </a:spcBef>
            </a:pPr>
            <a:r>
              <a:rPr lang="en-US" sz="4799">
                <a:solidFill>
                  <a:srgbClr val="E18742"/>
                </a:solidFill>
                <a:latin typeface="Redressed"/>
                <a:ea typeface="Redressed"/>
                <a:cs typeface="Redressed"/>
                <a:sym typeface="Redressed"/>
              </a:rPr>
              <a:t>oder einem passenden Hintergrund.</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52780" y="1290967"/>
            <a:ext cx="1858963" cy="2222501"/>
          </a:xfrm>
          <a:prstGeom prst="rect">
            <a:avLst/>
          </a:prstGeom>
        </p:spPr>
        <p:txBody>
          <a:bodyPr lIns="0" tIns="0" rIns="0" bIns="0" rtlCol="0" anchor="t">
            <a:spAutoFit/>
          </a:bodyPr>
          <a:lstStyle/>
          <a:p>
            <a:pPr algn="ctr">
              <a:lnSpc>
                <a:spcPts val="18199"/>
              </a:lnSpc>
              <a:spcBef>
                <a:spcPct val="0"/>
              </a:spcBef>
            </a:pPr>
            <a:r>
              <a:rPr lang="en-US" sz="12999">
                <a:solidFill>
                  <a:srgbClr val="E18742"/>
                </a:solidFill>
                <a:latin typeface="Camo Dirt"/>
                <a:ea typeface="Camo Dirt"/>
                <a:cs typeface="Camo Dirt"/>
                <a:sym typeface="Camo Dirt"/>
              </a:rPr>
              <a:t>23</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E18742"/>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E18742"/>
                </a:solidFill>
                <a:latin typeface="Redressed"/>
                <a:ea typeface="Redressed"/>
                <a:cs typeface="Redressed"/>
                <a:sym typeface="Redressed"/>
              </a:rPr>
              <a:t>Deine Lieblingsdekoration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082970" y="4319118"/>
            <a:ext cx="11365424" cy="5069206"/>
          </a:xfrm>
          <a:prstGeom prst="rect">
            <a:avLst/>
          </a:prstGeom>
        </p:spPr>
        <p:txBody>
          <a:bodyPr lIns="0" tIns="0" rIns="0" bIns="0" rtlCol="0" anchor="t">
            <a:spAutoFit/>
          </a:bodyPr>
          <a:lstStyle/>
          <a:p>
            <a:pPr algn="l">
              <a:lnSpc>
                <a:spcPts val="6719"/>
              </a:lnSpc>
              <a:spcBef>
                <a:spcPct val="0"/>
              </a:spcBef>
            </a:pPr>
            <a:r>
              <a:rPr lang="en-US" sz="4799">
                <a:solidFill>
                  <a:srgbClr val="E18742"/>
                </a:solidFill>
                <a:latin typeface="Redressed"/>
                <a:ea typeface="Redressed"/>
                <a:cs typeface="Redressed"/>
                <a:sym typeface="Redressed"/>
              </a:rPr>
              <a:t>Halte einen Moment fest, der für dich Weihnachten ausmacht: den geschmückten Baum, Plätzchen auf dem Tisch, ein Geschenk, Kerzenlicht oder einen gemütlichen Augenblick mit der Familie. </a:t>
            </a:r>
          </a:p>
          <a:p>
            <a:pPr algn="l">
              <a:lnSpc>
                <a:spcPts val="6719"/>
              </a:lnSpc>
              <a:spcBef>
                <a:spcPct val="0"/>
              </a:spcBef>
            </a:pPr>
            <a:r>
              <a:rPr lang="en-US" sz="4799">
                <a:solidFill>
                  <a:srgbClr val="E18742"/>
                </a:solidFill>
                <a:latin typeface="Redressed"/>
                <a:ea typeface="Redressed"/>
                <a:cs typeface="Redressed"/>
                <a:sym typeface="Redressed"/>
              </a:rPr>
              <a:t>Es geht nicht um das perfekte Foto, sondern </a:t>
            </a:r>
          </a:p>
          <a:p>
            <a:pPr algn="l">
              <a:lnSpc>
                <a:spcPts val="6719"/>
              </a:lnSpc>
              <a:spcBef>
                <a:spcPct val="0"/>
              </a:spcBef>
            </a:pPr>
            <a:r>
              <a:rPr lang="en-US" sz="4799">
                <a:solidFill>
                  <a:srgbClr val="E18742"/>
                </a:solidFill>
                <a:latin typeface="Redressed"/>
                <a:ea typeface="Redressed"/>
                <a:cs typeface="Redressed"/>
                <a:sym typeface="Redressed"/>
              </a:rPr>
              <a:t>um eine schöne Erinnerung.</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480035" y="1217627"/>
            <a:ext cx="2066925" cy="2232296"/>
          </a:xfrm>
          <a:prstGeom prst="rect">
            <a:avLst/>
          </a:prstGeom>
        </p:spPr>
        <p:txBody>
          <a:bodyPr lIns="0" tIns="0" rIns="0" bIns="0" rtlCol="0" anchor="t">
            <a:spAutoFit/>
          </a:bodyPr>
          <a:lstStyle/>
          <a:p>
            <a:pPr algn="ctr">
              <a:lnSpc>
                <a:spcPts val="18185"/>
              </a:lnSpc>
              <a:spcBef>
                <a:spcPct val="0"/>
              </a:spcBef>
            </a:pPr>
            <a:r>
              <a:rPr lang="en-US" sz="12989">
                <a:solidFill>
                  <a:srgbClr val="E18742"/>
                </a:solidFill>
                <a:latin typeface="Camo Dirt"/>
                <a:ea typeface="Camo Dirt"/>
                <a:cs typeface="Camo Dirt"/>
                <a:sym typeface="Camo Dirt"/>
              </a:rPr>
              <a:t>24</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E18742"/>
                </a:solidFill>
                <a:latin typeface="Camo Dirt"/>
                <a:ea typeface="Camo Dirt"/>
                <a:cs typeface="Camo Dirt"/>
                <a:sym typeface="Camo Dirt"/>
              </a:rPr>
              <a:t>fotochallenge-adventskalender</a:t>
            </a:r>
          </a:p>
        </p:txBody>
      </p:sp>
      <p:sp>
        <p:nvSpPr>
          <p:cNvPr id="7" name="TextBox 7"/>
          <p:cNvSpPr txBox="1"/>
          <p:nvPr/>
        </p:nvSpPr>
        <p:spPr>
          <a:xfrm>
            <a:off x="3328944" y="3045943"/>
            <a:ext cx="10675749" cy="1377949"/>
          </a:xfrm>
          <a:prstGeom prst="rect">
            <a:avLst/>
          </a:prstGeom>
        </p:spPr>
        <p:txBody>
          <a:bodyPr lIns="0" tIns="0" rIns="0" bIns="0" rtlCol="0" anchor="t">
            <a:spAutoFit/>
          </a:bodyPr>
          <a:lstStyle/>
          <a:p>
            <a:pPr algn="l">
              <a:lnSpc>
                <a:spcPts val="11200"/>
              </a:lnSpc>
              <a:spcBef>
                <a:spcPct val="0"/>
              </a:spcBef>
            </a:pPr>
            <a:r>
              <a:rPr lang="en-US" sz="8000">
                <a:solidFill>
                  <a:srgbClr val="E18742"/>
                </a:solidFill>
                <a:latin typeface="Redressed"/>
                <a:ea typeface="Redressed"/>
                <a:cs typeface="Redressed"/>
                <a:sym typeface="Redressed"/>
              </a:rPr>
              <a:t>Mein Weihnachtsmoment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5592697" y="4791343"/>
            <a:ext cx="10801380" cy="3489962"/>
          </a:xfrm>
          <a:prstGeom prst="rect">
            <a:avLst/>
          </a:prstGeom>
        </p:spPr>
        <p:txBody>
          <a:bodyPr lIns="0" tIns="0" rIns="0" bIns="0" rtlCol="0" anchor="t">
            <a:spAutoFit/>
          </a:bodyPr>
          <a:lstStyle/>
          <a:p>
            <a:pPr algn="l">
              <a:lnSpc>
                <a:spcPts val="9239"/>
              </a:lnSpc>
            </a:pPr>
            <a:r>
              <a:rPr lang="en-US" sz="6599">
                <a:solidFill>
                  <a:srgbClr val="E18742"/>
                </a:solidFill>
                <a:latin typeface="Redressed"/>
                <a:ea typeface="Redressed"/>
                <a:cs typeface="Redressed"/>
                <a:sym typeface="Redressed"/>
              </a:rPr>
              <a:t>Heute habe ich kein Foto gemacht. Aber dieser Joker rettet mich.</a:t>
            </a:r>
          </a:p>
          <a:p>
            <a:pPr algn="l">
              <a:lnSpc>
                <a:spcPts val="9239"/>
              </a:lnSpc>
              <a:spcBef>
                <a:spcPct val="0"/>
              </a:spcBef>
            </a:pPr>
            <a:r>
              <a:rPr lang="en-US" sz="6599">
                <a:solidFill>
                  <a:srgbClr val="E18742"/>
                </a:solidFill>
                <a:latin typeface="Redressed"/>
                <a:ea typeface="Redressed"/>
                <a:cs typeface="Redressed"/>
                <a:sym typeface="Redressed"/>
              </a:rPr>
              <a:t>10 Punkte!</a:t>
            </a:r>
          </a:p>
        </p:txBody>
      </p:sp>
      <p:sp>
        <p:nvSpPr>
          <p:cNvPr id="4" name="Freeform 4"/>
          <p:cNvSpPr/>
          <p:nvPr/>
        </p:nvSpPr>
        <p:spPr>
          <a:xfrm>
            <a:off x="4759616" y="2919563"/>
            <a:ext cx="11634461" cy="290862"/>
          </a:xfrm>
          <a:custGeom>
            <a:avLst/>
            <a:gdLst/>
            <a:ahLst/>
            <a:cxnLst/>
            <a:rect l="l" t="t" r="r" b="b"/>
            <a:pathLst>
              <a:path w="11634461" h="290862">
                <a:moveTo>
                  <a:pt x="0" y="0"/>
                </a:moveTo>
                <a:lnTo>
                  <a:pt x="11634461" y="0"/>
                </a:lnTo>
                <a:lnTo>
                  <a:pt x="11634461" y="290861"/>
                </a:lnTo>
                <a:lnTo>
                  <a:pt x="0" y="2908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138213" y="1217627"/>
            <a:ext cx="750570" cy="2232296"/>
          </a:xfrm>
          <a:prstGeom prst="rect">
            <a:avLst/>
          </a:prstGeom>
        </p:spPr>
        <p:txBody>
          <a:bodyPr lIns="0" tIns="0" rIns="0" bIns="0" rtlCol="0" anchor="t">
            <a:spAutoFit/>
          </a:bodyPr>
          <a:lstStyle/>
          <a:p>
            <a:pPr algn="ctr">
              <a:lnSpc>
                <a:spcPts val="18185"/>
              </a:lnSpc>
              <a:spcBef>
                <a:spcPct val="0"/>
              </a:spcBef>
            </a:pPr>
            <a:r>
              <a:rPr lang="en-US" sz="12989">
                <a:solidFill>
                  <a:srgbClr val="E18742"/>
                </a:solidFill>
                <a:latin typeface="Camo Dirt"/>
                <a:ea typeface="Camo Dirt"/>
                <a:cs typeface="Camo Dirt"/>
                <a:sym typeface="Camo Dirt"/>
              </a:rPr>
              <a:t>?</a:t>
            </a:r>
          </a:p>
        </p:txBody>
      </p:sp>
      <p:sp>
        <p:nvSpPr>
          <p:cNvPr id="6" name="TextBox 6"/>
          <p:cNvSpPr txBox="1"/>
          <p:nvPr/>
        </p:nvSpPr>
        <p:spPr>
          <a:xfrm>
            <a:off x="4474318" y="2195663"/>
            <a:ext cx="12582729" cy="723900"/>
          </a:xfrm>
          <a:prstGeom prst="rect">
            <a:avLst/>
          </a:prstGeom>
        </p:spPr>
        <p:txBody>
          <a:bodyPr lIns="0" tIns="0" rIns="0" bIns="0" rtlCol="0" anchor="t">
            <a:spAutoFit/>
          </a:bodyPr>
          <a:lstStyle/>
          <a:p>
            <a:pPr algn="ctr">
              <a:lnSpc>
                <a:spcPts val="5760"/>
              </a:lnSpc>
              <a:spcBef>
                <a:spcPct val="0"/>
              </a:spcBef>
            </a:pPr>
            <a:r>
              <a:rPr lang="en-US" sz="4800">
                <a:solidFill>
                  <a:srgbClr val="E18742"/>
                </a:solidFill>
                <a:latin typeface="Camo Dirt"/>
                <a:ea typeface="Camo Dirt"/>
                <a:cs typeface="Camo Dirt"/>
                <a:sym typeface="Camo Dirt"/>
              </a:rPr>
              <a:t>fotochallenge-adventskalender</a:t>
            </a:r>
          </a:p>
        </p:txBody>
      </p:sp>
      <p:sp>
        <p:nvSpPr>
          <p:cNvPr id="7" name="TextBox 7"/>
          <p:cNvSpPr txBox="1"/>
          <p:nvPr/>
        </p:nvSpPr>
        <p:spPr>
          <a:xfrm>
            <a:off x="3328944" y="3045943"/>
            <a:ext cx="12743910" cy="1377949"/>
          </a:xfrm>
          <a:prstGeom prst="rect">
            <a:avLst/>
          </a:prstGeom>
        </p:spPr>
        <p:txBody>
          <a:bodyPr lIns="0" tIns="0" rIns="0" bIns="0" rtlCol="0" anchor="t">
            <a:spAutoFit/>
          </a:bodyPr>
          <a:lstStyle/>
          <a:p>
            <a:pPr algn="l">
              <a:lnSpc>
                <a:spcPts val="11200"/>
              </a:lnSpc>
              <a:spcBef>
                <a:spcPct val="0"/>
              </a:spcBef>
            </a:pPr>
            <a:r>
              <a:rPr lang="en-US" sz="8000">
                <a:solidFill>
                  <a:srgbClr val="E18742"/>
                </a:solidFill>
                <a:latin typeface="Redressed"/>
                <a:ea typeface="Redressed"/>
                <a:cs typeface="Redressed"/>
                <a:sym typeface="Redressed"/>
              </a:rPr>
              <a:t>Joker von _______________</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919</Words>
  <Application>Microsoft Office PowerPoint</Application>
  <PresentationFormat>Benutzerdefiniert</PresentationFormat>
  <Paragraphs>134</Paragraphs>
  <Slides>25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25</vt:i4>
      </vt:variant>
    </vt:vector>
  </HeadingPairs>
  <TitlesOfParts>
    <vt:vector size="30" baseType="lpstr">
      <vt:lpstr>Arial</vt:lpstr>
      <vt:lpstr>Camo Dirt</vt:lpstr>
      <vt:lpstr>Calibri</vt:lpstr>
      <vt:lpstr>Redressed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Fotochallenge-Adventskalender </dc:title>
  <cp:lastModifiedBy>FL_Katharina Mowitz</cp:lastModifiedBy>
  <cp:revision>2</cp:revision>
  <cp:lastPrinted>2026-11-01T11:19:04Z</cp:lastPrinted>
  <dcterms:created xsi:type="dcterms:W3CDTF">2006-08-16T00:00:00Z</dcterms:created>
  <dcterms:modified xsi:type="dcterms:W3CDTF">2026-11-01T11:20:43Z</dcterms:modified>
  <dc:identifier>DAHZnUYRfYY</dc:identifier>
</cp:coreProperties>
</file>